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84" r:id="rId3"/>
    <p:sldId id="257" r:id="rId4"/>
    <p:sldId id="258" r:id="rId5"/>
    <p:sldId id="259" r:id="rId6"/>
    <p:sldId id="271" r:id="rId7"/>
    <p:sldId id="262" r:id="rId8"/>
    <p:sldId id="276" r:id="rId9"/>
    <p:sldId id="277" r:id="rId10"/>
    <p:sldId id="272" r:id="rId11"/>
    <p:sldId id="274" r:id="rId12"/>
    <p:sldId id="278" r:id="rId13"/>
    <p:sldId id="282" r:id="rId14"/>
    <p:sldId id="283" r:id="rId15"/>
    <p:sldId id="270" r:id="rId16"/>
    <p:sldId id="285" r:id="rId17"/>
    <p:sldId id="286" r:id="rId18"/>
    <p:sldId id="287" r:id="rId19"/>
    <p:sldId id="288" r:id="rId20"/>
    <p:sldId id="289" r:id="rId21"/>
    <p:sldId id="290" r:id="rId22"/>
    <p:sldId id="269" r:id="rId23"/>
    <p:sldId id="279" r:id="rId24"/>
    <p:sldId id="280" r:id="rId25"/>
    <p:sldId id="281" r:id="rId26"/>
  </p:sldIdLst>
  <p:sldSz cx="18288000" cy="10287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 Classic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D87A1-7B84-4AD6-AB86-458BA5C7A788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7B63C-074E-4265-B183-18C401F36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75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63C-074E-4265-B183-18C401F3615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85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63C-074E-4265-B183-18C401F3615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07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0746-5C45-4FC3-9507-FF8BF9F849AE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51F-2779-4110-88C9-F69080D624E5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CC132-EC73-47A3-A010-AF7BE41405B3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3753-5124-445E-AF0A-39975165A18B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94AB-5918-416B-90C0-F8A5E2B7676C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F6D8D-4BA3-4FA6-9994-9EF6C0657407}" type="datetime1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8D9C6-4A2C-489F-81CF-1019E72EE24D}" type="datetime1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0CAA-19DE-4227-B5C8-EBE4CE558EE4}" type="datetime1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2395-6AB5-4EB3-AFDC-22DE2F0707A0}" type="datetime1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DA373-61CC-49C3-A26A-AD8722519865}" type="datetime1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C386-3F56-423D-914B-C1ED45E49FB3}" type="datetime1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CC5BF-A13C-4374-A11E-BFA4660FB4A8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12050704" y="2925225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3886200" y="38100"/>
            <a:ext cx="7315200" cy="1343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6"/>
              </a:lnSpc>
            </a:pPr>
            <a:r>
              <a:rPr lang="en-US" sz="8000" dirty="0">
                <a:solidFill>
                  <a:srgbClr val="004AAD"/>
                </a:solidFill>
                <a:latin typeface="Montserrat Classic Bold"/>
              </a:rPr>
              <a:t>CRIMEGUARD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00" y="4723567"/>
            <a:ext cx="1028700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rial Black" pitchFamily="34" charset="0"/>
              </a:rPr>
              <a:t>GROUP LEADER :    </a:t>
            </a:r>
            <a:r>
              <a:rPr lang="en-US" sz="3200" dirty="0">
                <a:solidFill>
                  <a:schemeClr val="accent1"/>
                </a:solidFill>
                <a:latin typeface="Arial Black" pitchFamily="34" charset="0"/>
              </a:rPr>
              <a:t>RITU PARNA BANERJEE</a:t>
            </a:r>
          </a:p>
          <a:p>
            <a:r>
              <a:rPr lang="en-US" sz="3200" dirty="0">
                <a:solidFill>
                  <a:srgbClr val="00B0F0"/>
                </a:solidFill>
                <a:latin typeface="Arial Black" pitchFamily="34" charset="0"/>
              </a:rPr>
              <a:t>GROUP MEMBERS : </a:t>
            </a:r>
            <a:r>
              <a:rPr lang="en-US" sz="3200" dirty="0">
                <a:solidFill>
                  <a:schemeClr val="accent1"/>
                </a:solidFill>
                <a:latin typeface="Arial Black" pitchFamily="34" charset="0"/>
              </a:rPr>
              <a:t>AINDREE ANIL</a:t>
            </a:r>
          </a:p>
          <a:p>
            <a:r>
              <a:rPr lang="en-US" sz="3200" dirty="0">
                <a:solidFill>
                  <a:schemeClr val="accent1"/>
                </a:solidFill>
                <a:latin typeface="Arial Black" pitchFamily="34" charset="0"/>
              </a:rPr>
              <a:t>                                AMAN CHAURASIA </a:t>
            </a:r>
          </a:p>
          <a:p>
            <a:r>
              <a:rPr lang="en-US" sz="3200" dirty="0">
                <a:solidFill>
                  <a:schemeClr val="accent1"/>
                </a:solidFill>
                <a:latin typeface="Arial Black" pitchFamily="34" charset="0"/>
              </a:rPr>
              <a:t>                                MOHIT KUMAR SINGH </a:t>
            </a:r>
          </a:p>
          <a:p>
            <a:r>
              <a:rPr lang="en-US" sz="3200" dirty="0">
                <a:solidFill>
                  <a:schemeClr val="accent1"/>
                </a:solidFill>
                <a:latin typeface="Arial Black" pitchFamily="34" charset="0"/>
              </a:rPr>
              <a:t>                                TASNEEM FATIMA ZAIDI</a:t>
            </a:r>
          </a:p>
          <a:p>
            <a:endParaRPr lang="en-US" sz="3200" dirty="0">
              <a:solidFill>
                <a:schemeClr val="accent1"/>
              </a:solidFill>
              <a:latin typeface="Arial Black" pitchFamily="34" charset="0"/>
            </a:endParaRPr>
          </a:p>
          <a:p>
            <a:r>
              <a:rPr lang="en-IN" sz="3200" b="1" dirty="0">
                <a:solidFill>
                  <a:srgbClr val="00B0F0"/>
                </a:solidFill>
                <a:latin typeface="Arial Black" pitchFamily="34" charset="0"/>
              </a:rPr>
              <a:t>SUPERVISOR:       </a:t>
            </a:r>
            <a:r>
              <a:rPr lang="en-IN" sz="3200" b="1" dirty="0" err="1">
                <a:solidFill>
                  <a:schemeClr val="accent1"/>
                </a:solidFill>
                <a:latin typeface="Arial Black" pitchFamily="34" charset="0"/>
              </a:rPr>
              <a:t>Mrs.</a:t>
            </a:r>
            <a:r>
              <a:rPr lang="en-IN" sz="3200" b="1" dirty="0">
                <a:solidFill>
                  <a:schemeClr val="accent1"/>
                </a:solidFill>
                <a:latin typeface="Arial Black" pitchFamily="34" charset="0"/>
              </a:rPr>
              <a:t> SONI OJHA</a:t>
            </a:r>
          </a:p>
          <a:p>
            <a:r>
              <a:rPr lang="en-IN" sz="3200" b="1" dirty="0">
                <a:solidFill>
                  <a:schemeClr val="accent1"/>
                </a:solidFill>
                <a:latin typeface="Arial Black" pitchFamily="34" charset="0"/>
              </a:rPr>
              <a:t>                              ASSISTANT PROFESSOR</a:t>
            </a:r>
          </a:p>
          <a:p>
            <a:r>
              <a:rPr lang="en-IN" sz="3200" b="1" dirty="0">
                <a:solidFill>
                  <a:schemeClr val="accent1"/>
                </a:solidFill>
                <a:latin typeface="Arial Black" pitchFamily="34" charset="0"/>
              </a:rPr>
              <a:t>				   (C.S.E DEPARTMENT )</a:t>
            </a:r>
          </a:p>
          <a:p>
            <a:r>
              <a:rPr lang="en-US" sz="3200" dirty="0">
                <a:solidFill>
                  <a:schemeClr val="accent1"/>
                </a:solidFill>
                <a:latin typeface="Arial Black" pitchFamily="34" charset="0"/>
              </a:rPr>
              <a:t> </a:t>
            </a:r>
          </a:p>
          <a:p>
            <a:endParaRPr lang="en-US" sz="3200" dirty="0">
              <a:solidFill>
                <a:schemeClr val="accent1"/>
              </a:solidFill>
              <a:latin typeface="Arial Black" pitchFamily="34" charset="0"/>
            </a:endParaRPr>
          </a:p>
          <a:p>
            <a:endParaRPr lang="en-IN" sz="1200" dirty="0">
              <a:solidFill>
                <a:schemeClr val="accent1"/>
              </a:solidFill>
              <a:latin typeface="Arial Black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1B35AA5-BDC1-4BD5-93B3-997604D2480E}"/>
              </a:ext>
            </a:extLst>
          </p:cNvPr>
          <p:cNvSpPr txBox="1"/>
          <p:nvPr/>
        </p:nvSpPr>
        <p:spPr>
          <a:xfrm>
            <a:off x="1295400" y="1485900"/>
            <a:ext cx="137922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rial Black" pitchFamily="34" charset="0"/>
              </a:rPr>
              <a:t>      DEPARTMENT OF COMPUTER SCIENCE 4</a:t>
            </a:r>
            <a:r>
              <a:rPr lang="en-US" sz="3200" baseline="30000" dirty="0">
                <a:solidFill>
                  <a:srgbClr val="00B0F0"/>
                </a:solidFill>
                <a:latin typeface="Arial Black" pitchFamily="34" charset="0"/>
              </a:rPr>
              <a:t>th</a:t>
            </a:r>
            <a:r>
              <a:rPr lang="en-US" sz="3200" dirty="0">
                <a:solidFill>
                  <a:srgbClr val="00B0F0"/>
                </a:solidFill>
                <a:latin typeface="Arial Black" pitchFamily="34" charset="0"/>
              </a:rPr>
              <a:t> YEAR</a:t>
            </a:r>
            <a:endParaRPr lang="en-US" sz="3200" dirty="0">
              <a:solidFill>
                <a:schemeClr val="accent1"/>
              </a:solidFill>
              <a:latin typeface="Arial Black" pitchFamily="34" charset="0"/>
            </a:endParaRPr>
          </a:p>
          <a:p>
            <a:r>
              <a:rPr lang="en-US" sz="3200" dirty="0">
                <a:solidFill>
                  <a:schemeClr val="accent1"/>
                </a:solidFill>
                <a:latin typeface="Arial Black" pitchFamily="34" charset="0"/>
              </a:rPr>
              <a:t>ASHOKA INSTITUTE OF TECHNOLOGY AND MANAGEMENT</a:t>
            </a:r>
          </a:p>
          <a:p>
            <a:r>
              <a:rPr lang="en-US" sz="3200" dirty="0">
                <a:solidFill>
                  <a:schemeClr val="accent1"/>
                </a:solidFill>
                <a:latin typeface="Arial Black" pitchFamily="34" charset="0"/>
              </a:rPr>
              <a:t>				SESSION- 2023-2024</a:t>
            </a:r>
          </a:p>
          <a:p>
            <a:endParaRPr lang="en-IN" sz="1200" dirty="0">
              <a:solidFill>
                <a:schemeClr val="accent1"/>
              </a:solidFill>
              <a:latin typeface="Arial Black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890C3-E7CA-4230-9DFB-684D6DDB5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2800" y="342900"/>
            <a:ext cx="1978980" cy="2471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863540" y="1181100"/>
            <a:ext cx="15958446" cy="819342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10</a:t>
            </a:r>
            <a:endParaRPr lang="en-IN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30238" y="9313377"/>
            <a:ext cx="933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06: DETECTING THE CRIMINALS</a:t>
            </a:r>
            <a:endParaRPr lang="en-IN" sz="3600" dirty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53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"/>
          <a:stretch/>
        </p:blipFill>
        <p:spPr>
          <a:xfrm>
            <a:off x="1768393" y="1003710"/>
            <a:ext cx="14116023" cy="80048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</a:t>
            </a:r>
            <a:endParaRPr lang="en-IN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30238" y="9313377"/>
            <a:ext cx="880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07: DETECTING THE CRIMINALS</a:t>
            </a:r>
            <a:endParaRPr lang="en-IN" sz="3600" dirty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37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"/>
          <a:stretch/>
        </p:blipFill>
        <p:spPr>
          <a:xfrm>
            <a:off x="1559168" y="919758"/>
            <a:ext cx="14214231" cy="8650341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933" y="7581900"/>
            <a:ext cx="10384700" cy="71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12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9602569"/>
            <a:ext cx="1251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08: CRIMINAL MATCHED WITH EXISTING DATABASE</a:t>
            </a:r>
            <a:endParaRPr lang="en-IN" sz="3600" dirty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8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13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/>
          <a:stretch/>
        </p:blipFill>
        <p:spPr>
          <a:xfrm>
            <a:off x="844274" y="881960"/>
            <a:ext cx="15538726" cy="807154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05900"/>
            <a:ext cx="7443787" cy="90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71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14</a:t>
            </a:r>
            <a:endParaRPr lang="en-IN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/>
          <a:stretch/>
        </p:blipFill>
        <p:spPr>
          <a:xfrm>
            <a:off x="891836" y="800100"/>
            <a:ext cx="16343988" cy="82041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66796" y="9257817"/>
            <a:ext cx="6048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itchFamily="34" charset="0"/>
                <a:ea typeface="Verdana" pitchFamily="34" charset="0"/>
                <a:cs typeface="Calibri" pitchFamily="34" charset="0"/>
              </a:rPr>
              <a:t>FIG. 10: FACE DETECTION LIVE</a:t>
            </a:r>
            <a:endParaRPr lang="en-IN" sz="3600" dirty="0">
              <a:latin typeface="Calibri" pitchFamily="34" charset="0"/>
              <a:ea typeface="Verdana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80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30685" y="-71598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9080" y="90312"/>
            <a:ext cx="95631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15</a:t>
            </a:r>
            <a:endParaRPr lang="en-IN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/>
          <a:stretch/>
        </p:blipFill>
        <p:spPr bwMode="auto">
          <a:xfrm>
            <a:off x="5648324" y="1051782"/>
            <a:ext cx="6991350" cy="816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76098" y="9086670"/>
            <a:ext cx="1426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11: FLOWCHART OF CRIMINAL SENTIMENT ANALYSIS FROM TWITTER BY USING LSTM ALGORITHM</a:t>
            </a:r>
            <a:endParaRPr lang="en-IN" sz="3600" dirty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141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16</a:t>
            </a:r>
            <a:endParaRPr lang="en-IN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"/>
          <a:stretch/>
        </p:blipFill>
        <p:spPr bwMode="auto">
          <a:xfrm>
            <a:off x="63346" y="2552700"/>
            <a:ext cx="18055256" cy="452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22"/>
          <p:cNvSpPr txBox="1"/>
          <p:nvPr/>
        </p:nvSpPr>
        <p:spPr>
          <a:xfrm>
            <a:off x="436732" y="439004"/>
            <a:ext cx="1125452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OUR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9000" y="7962900"/>
            <a:ext cx="9783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12: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SENTIMENTS</a:t>
            </a:r>
          </a:p>
        </p:txBody>
      </p:sp>
    </p:spTree>
    <p:extLst>
      <p:ext uri="{BB962C8B-B14F-4D97-AF65-F5344CB8AC3E}">
        <p14:creationId xmlns:p14="http://schemas.microsoft.com/office/powerpoint/2010/main" val="237095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38570" y="6635731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17</a:t>
            </a:r>
            <a:endParaRPr lang="en-IN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895600" y="8953500"/>
            <a:ext cx="1234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13: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POSITIVE SENTIMENTS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592"/>
          <a:stretch/>
        </p:blipFill>
        <p:spPr bwMode="auto">
          <a:xfrm>
            <a:off x="2429722" y="723900"/>
            <a:ext cx="13201624" cy="796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91387B-A193-4132-A796-43B99F3989DE}"/>
              </a:ext>
            </a:extLst>
          </p:cNvPr>
          <p:cNvSpPr/>
          <p:nvPr/>
        </p:nvSpPr>
        <p:spPr>
          <a:xfrm>
            <a:off x="2590800" y="5181600"/>
            <a:ext cx="640080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01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18</a:t>
            </a:r>
            <a:endParaRPr lang="en-IN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895600" y="8571112"/>
            <a:ext cx="1264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14: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NEGATIVE SENTIMENTS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25" y="720179"/>
            <a:ext cx="13411200" cy="7558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B031F-C610-4DA8-9128-37E749273B60}"/>
              </a:ext>
            </a:extLst>
          </p:cNvPr>
          <p:cNvSpPr/>
          <p:nvPr/>
        </p:nvSpPr>
        <p:spPr>
          <a:xfrm>
            <a:off x="1752600" y="4991100"/>
            <a:ext cx="662940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00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19</a:t>
            </a:r>
            <a:endParaRPr lang="en-IN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52600" y="8571112"/>
            <a:ext cx="1325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15: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 OF DIFFERENT SENTIMENTS OF TWEETS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16244"/>
            <a:ext cx="7024688" cy="637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72" y="1064796"/>
            <a:ext cx="1987528" cy="167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40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3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02</a:t>
            </a:r>
            <a:endParaRPr lang="en-IN" sz="2400" b="1" dirty="0"/>
          </a:p>
        </p:txBody>
      </p:sp>
      <p:sp>
        <p:nvSpPr>
          <p:cNvPr id="9" name="TextBox 4"/>
          <p:cNvSpPr txBox="1"/>
          <p:nvPr/>
        </p:nvSpPr>
        <p:spPr>
          <a:xfrm>
            <a:off x="558018" y="613544"/>
            <a:ext cx="1331038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PROBLEM STATEMENT</a:t>
            </a:r>
          </a:p>
        </p:txBody>
      </p:sp>
      <p:sp>
        <p:nvSpPr>
          <p:cNvPr id="10" name="TextBox 7"/>
          <p:cNvSpPr txBox="1"/>
          <p:nvPr/>
        </p:nvSpPr>
        <p:spPr>
          <a:xfrm>
            <a:off x="833969" y="2552700"/>
            <a:ext cx="14483862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99"/>
              </a:lnSpc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999"/>
              </a:lnSpc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crime prevention methods struggle in the digital realm, resulting in imprecise identification of criminals and understanding online criminal activities.</a:t>
            </a:r>
          </a:p>
          <a:p>
            <a:pPr algn="just">
              <a:lnSpc>
                <a:spcPts val="3999"/>
              </a:lnSpc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999"/>
              </a:lnSpc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999"/>
              </a:lnSpc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false positives, misidentifications, and challenges in evaluating social media content, hindering law enforcement efforts.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366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20</a:t>
            </a:r>
            <a:endParaRPr lang="en-IN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00" y="242141"/>
            <a:ext cx="820247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812" y="296199"/>
            <a:ext cx="8134350" cy="449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19" y="5006115"/>
            <a:ext cx="8318419" cy="479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33600" y="9565938"/>
            <a:ext cx="12712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16: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SENTIMENTS  WORDS FROM TWEETS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81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731584" y="-4736516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21</a:t>
            </a:r>
            <a:endParaRPr lang="en-IN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00600" y="781050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17: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AND LOSS 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38300"/>
            <a:ext cx="12328634" cy="580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542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98120"/>
            <a:ext cx="17449800" cy="3081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7200" spc="-443" dirty="0">
                <a:solidFill>
                  <a:srgbClr val="004AAD"/>
                </a:solidFill>
                <a:latin typeface="Montserrat Classic Bold"/>
              </a:rPr>
              <a:t>HARDWARE  AND  SOFTWARE  REQUIREMENTS</a:t>
            </a:r>
          </a:p>
        </p:txBody>
      </p:sp>
      <p:sp>
        <p:nvSpPr>
          <p:cNvPr id="6" name="Freeform 6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1371600" y="3619500"/>
            <a:ext cx="9144000" cy="58477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REQUIRED :-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minimum 8 GB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core i3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Mouse: scroll or optical mouse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Keyboard: Standard 110 key keyboard</a:t>
            </a:r>
          </a:p>
          <a:p>
            <a:pPr marL="285750" lvl="0" indent="-285750" algn="just">
              <a:buFont typeface="Wingdings" pitchFamily="2" charset="2"/>
              <a:buChar char="q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REQUIRED :-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SDK: Python, Required Libraries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used MySQL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22</a:t>
            </a:r>
            <a:endParaRPr lang="en-IN" sz="24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19100"/>
            <a:ext cx="17449800" cy="1429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7200" spc="-443" dirty="0">
                <a:solidFill>
                  <a:srgbClr val="004AAD"/>
                </a:solidFill>
                <a:latin typeface="Montserrat Classic Bold"/>
              </a:rPr>
              <a:t>FUTURE SCOPE</a:t>
            </a:r>
          </a:p>
        </p:txBody>
      </p:sp>
      <p:sp>
        <p:nvSpPr>
          <p:cNvPr id="6" name="Freeform 6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838200" y="2400300"/>
            <a:ext cx="10896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Technologies Integration: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integrating block chain for enhanced security and consider adopting more advanced deep learning models to further improve accuracy.</a:t>
            </a:r>
          </a:p>
          <a:p>
            <a:pPr lvl="1"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 Data Sources: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Broaden data sources beyond social media to include public records and digital footprints for a more comprehensive approach to criminal identification.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23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94537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472440"/>
            <a:ext cx="17449800" cy="1429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7200" spc="-443" dirty="0">
                <a:solidFill>
                  <a:srgbClr val="004AAD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1981200" y="3238500"/>
            <a:ext cx="13030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buFont typeface="Wingdings" pitchFamily="2" charset="2"/>
              <a:buChar char="q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Guard, with its advanced technology and comprehensive approach, is poised to revolutionize criminal identification.</a:t>
            </a: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project's continuous evolution and integration of cutting-edge technologies ensure a lasting impact on law enforcement and public safety.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24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51742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4152900"/>
            <a:ext cx="1744980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13800" spc="-443" dirty="0">
                <a:solidFill>
                  <a:srgbClr val="004AAD"/>
                </a:solidFill>
                <a:latin typeface="Montserrat Classic Bold"/>
              </a:rPr>
              <a:t>THANK  YOU</a:t>
            </a:r>
          </a:p>
        </p:txBody>
      </p:sp>
      <p:sp>
        <p:nvSpPr>
          <p:cNvPr id="6" name="Freeform 6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25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1456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8018" y="613544"/>
            <a:ext cx="1223023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OBJECTIVES</a:t>
            </a:r>
          </a:p>
        </p:txBody>
      </p:sp>
      <p:sp>
        <p:nvSpPr>
          <p:cNvPr id="8" name="Freeform 8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305300"/>
            <a:ext cx="4724400" cy="431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842" y="4152900"/>
            <a:ext cx="5759482" cy="393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527538" y="2624815"/>
            <a:ext cx="7919167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999"/>
              </a:lnSpc>
              <a:buFont typeface="Wingdings" pitchFamily="2" charset="2"/>
              <a:buChar char="q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Classic Italics"/>
              </a:rPr>
              <a:t>Enhance Criminal Identification Accuracy</a:t>
            </a:r>
          </a:p>
          <a:p>
            <a:pPr algn="just">
              <a:lnSpc>
                <a:spcPts val="3999"/>
              </a:lnSpc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Montserrat Classic Italics"/>
            </a:endParaRPr>
          </a:p>
          <a:p>
            <a:pPr algn="just">
              <a:lnSpc>
                <a:spcPts val="3999"/>
              </a:lnSpc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Classic Italics"/>
              </a:rPr>
              <a:t> 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Montserrat Classic Italics"/>
            </a:endParaRPr>
          </a:p>
          <a:p>
            <a:pPr algn="just">
              <a:lnSpc>
                <a:spcPts val="3999"/>
              </a:lnSpc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03</a:t>
            </a:r>
            <a:endParaRPr lang="en-IN" sz="2400" b="1" dirty="0"/>
          </a:p>
        </p:txBody>
      </p:sp>
      <p:sp>
        <p:nvSpPr>
          <p:cNvPr id="10" name="TextBox 7"/>
          <p:cNvSpPr txBox="1"/>
          <p:nvPr/>
        </p:nvSpPr>
        <p:spPr>
          <a:xfrm>
            <a:off x="9144000" y="2624815"/>
            <a:ext cx="7919167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999"/>
              </a:lnSpc>
              <a:buFont typeface="Wingdings" pitchFamily="2" charset="2"/>
              <a:buChar char="q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Classic Italics"/>
              </a:rPr>
              <a:t> Social Media Analysis</a:t>
            </a:r>
          </a:p>
          <a:p>
            <a:pPr>
              <a:lnSpc>
                <a:spcPts val="3999"/>
              </a:lnSpc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Montserrat Classic Itali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06126-9ECF-44F9-9212-FC808E4C1F3C}"/>
              </a:ext>
            </a:extLst>
          </p:cNvPr>
          <p:cNvSpPr txBox="1"/>
          <p:nvPr/>
        </p:nvSpPr>
        <p:spPr>
          <a:xfrm>
            <a:off x="14859000" y="9917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:www.freepik.com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9600" y="571500"/>
            <a:ext cx="1133964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399" y="2781300"/>
            <a:ext cx="1509229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buFont typeface="Wingdings" pitchFamily="2" charset="2"/>
              <a:buChar char="q"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Multifaceted Approach: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social media analysis, data management, retina tracking, and advanced facial recognition for precise identification.</a:t>
            </a:r>
          </a:p>
          <a:p>
            <a:pPr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and NLP: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sentiment analysis and NLP to decode emotions from text and images from social media, providing insights into online criminal activities.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itchFamily="2" charset="2"/>
              <a:buChar char="q"/>
            </a:pPr>
            <a:endParaRPr lang="en-IN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04</a:t>
            </a:r>
            <a:endParaRPr lang="en-IN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4055862" y="-4255865"/>
            <a:ext cx="7620288" cy="9274198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9" y="-753279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80253"/>
            <a:ext cx="13632366" cy="6588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52" y="8303043"/>
            <a:ext cx="933806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05</a:t>
            </a:r>
            <a:endParaRPr lang="en-IN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5935686" y="-792186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7200" y="419100"/>
            <a:ext cx="95631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8000" dirty="0">
                <a:solidFill>
                  <a:srgbClr val="004AAD"/>
                </a:solidFill>
                <a:latin typeface="Montserrat Classic Bold"/>
              </a:rPr>
              <a:t>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-4608" r="11089" b="4608"/>
          <a:stretch/>
        </p:blipFill>
        <p:spPr>
          <a:xfrm>
            <a:off x="8915400" y="-495300"/>
            <a:ext cx="8915400" cy="1043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5372100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  <a:ea typeface="Verdana" pitchFamily="34" charset="0"/>
                <a:cs typeface="Calibri" pitchFamily="34" charset="0"/>
              </a:rPr>
              <a:t>FIG. 02 : </a:t>
            </a:r>
            <a:r>
              <a:rPr lang="en-US" sz="3200" dirty="0">
                <a:latin typeface="+mj-lt"/>
                <a:ea typeface="Verdana" pitchFamily="34" charset="0"/>
                <a:cs typeface="Calibri" pitchFamily="34" charset="0"/>
              </a:rPr>
              <a:t>FLOWCHART</a:t>
            </a:r>
            <a:r>
              <a:rPr lang="en-US" sz="3200" dirty="0">
                <a:latin typeface="Calibri" pitchFamily="34" charset="0"/>
                <a:ea typeface="Verdana" pitchFamily="34" charset="0"/>
                <a:cs typeface="Calibri" pitchFamily="34" charset="0"/>
              </a:rPr>
              <a:t> OF CRIMINAL FACE RECOGNITION </a:t>
            </a:r>
            <a:endParaRPr lang="en-IN" sz="3200" dirty="0">
              <a:latin typeface="Calibri" pitchFamily="34" charset="0"/>
              <a:ea typeface="Verdana" pitchFamily="34" charset="0"/>
              <a:cs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21200" y="91059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06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10047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36732" y="439004"/>
            <a:ext cx="1125452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OUR PROJECT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/>
          <a:stretch/>
        </p:blipFill>
        <p:spPr>
          <a:xfrm>
            <a:off x="1752600" y="1593166"/>
            <a:ext cx="14630400" cy="7475056"/>
          </a:xfrm>
          <a:prstGeom prst="rect">
            <a:avLst/>
          </a:prstGeo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07</a:t>
            </a:r>
            <a:endParaRPr lang="en-IN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495800" y="9334500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03: FRONT PAGE OF CRIME GUARD PROJECT</a:t>
            </a:r>
            <a:endParaRPr lang="en-IN" sz="3600" dirty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"/>
          <a:stretch/>
        </p:blipFill>
        <p:spPr>
          <a:xfrm>
            <a:off x="1146710" y="1104900"/>
            <a:ext cx="15338512" cy="79748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08</a:t>
            </a:r>
            <a:endParaRPr lang="en-IN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30238" y="9313377"/>
            <a:ext cx="941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04: REGISTERING THE CRIMINALS</a:t>
            </a:r>
            <a:endParaRPr lang="en-IN" sz="3600" dirty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9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"/>
          <a:stretch/>
        </p:blipFill>
        <p:spPr>
          <a:xfrm>
            <a:off x="1428008" y="654625"/>
            <a:ext cx="14775915" cy="87029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280402" y="9217443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09</a:t>
            </a:r>
            <a:endParaRPr lang="en-IN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30238" y="9409312"/>
            <a:ext cx="941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FIG. 05: REGISTERING THE CRIMINALS</a:t>
            </a:r>
            <a:endParaRPr lang="en-IN" sz="3600" dirty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54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507</Words>
  <Application>Microsoft Office PowerPoint</Application>
  <PresentationFormat>Custom</PresentationFormat>
  <Paragraphs>122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Wingdings</vt:lpstr>
      <vt:lpstr>Arial</vt:lpstr>
      <vt:lpstr>Times New Roman</vt:lpstr>
      <vt:lpstr>Arial Black</vt:lpstr>
      <vt:lpstr>Calibri</vt:lpstr>
      <vt:lpstr>Montserrat Classic Italics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Aindree Anil</dc:creator>
  <cp:lastModifiedBy>ritu banerjee</cp:lastModifiedBy>
  <cp:revision>37</cp:revision>
  <dcterms:created xsi:type="dcterms:W3CDTF">2006-08-16T00:00:00Z</dcterms:created>
  <dcterms:modified xsi:type="dcterms:W3CDTF">2024-04-01T08:43:06Z</dcterms:modified>
  <dc:identifier>DAF3PE2JKWU</dc:identifier>
</cp:coreProperties>
</file>